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Economica"/>
      <p:regular r:id="rId42"/>
      <p:bold r:id="rId43"/>
      <p:italic r:id="rId44"/>
      <p:boldItalic r:id="rId45"/>
    </p:embeddedFont>
    <p:embeddedFont>
      <p:font typeface="Lateef"/>
      <p:regular r:id="rId46"/>
    </p:embeddedFont>
    <p:embeddedFont>
      <p:font typeface="Open Sans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Maryam Meghdadi"/>
  <p:cmAuthor clrIdx="1" id="1" initials="" lastIdx="2" name="mahya jamshidia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Economica-regular.fntdata"/><Relationship Id="rId41" Type="http://schemas.openxmlformats.org/officeDocument/2006/relationships/slide" Target="slides/slide36.xml"/><Relationship Id="rId44" Type="http://schemas.openxmlformats.org/officeDocument/2006/relationships/font" Target="fonts/Economica-italic.fntdata"/><Relationship Id="rId43" Type="http://schemas.openxmlformats.org/officeDocument/2006/relationships/font" Target="fonts/Economica-bold.fntdata"/><Relationship Id="rId46" Type="http://schemas.openxmlformats.org/officeDocument/2006/relationships/font" Target="fonts/Lateef-regular.fntdata"/><Relationship Id="rId45" Type="http://schemas.openxmlformats.org/officeDocument/2006/relationships/font" Target="fonts/Economica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OpenSans-bold.fntdata"/><Relationship Id="rId47" Type="http://schemas.openxmlformats.org/officeDocument/2006/relationships/font" Target="fonts/OpenSans-regular.fntdata"/><Relationship Id="rId49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9-02-17T09:26:46.638">
    <p:pos x="6000" y="0"/>
    <p:text>اقا متنشو کم کن</p:text>
  </p:cm>
  <p:cm authorId="1" idx="1" dt="2019-02-17T09:26:35.254">
    <p:pos x="6000" y="0"/>
    <p:text>چشم</p:text>
  </p:cm>
  <p:cm authorId="1" idx="2" dt="2019-02-17T09:26:46.638">
    <p:pos x="6000" y="0"/>
    <p:text>باید یه چیزی باشه که بگم :)))</p:text>
  </p:cm>
</p:cmLst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f24bfd0dd_2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f24bfd0dd_2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f24bfd0dd_2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f24bfd0dd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ce0b2977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3ce0b2977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ce0b2977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ce0b2977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ce0b2977_3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ce0b2977_3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3ce0b2977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3ce0b2977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f24bfd0dd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f24bfd0dd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f24bfd0dd_1_19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f24bfd0dd_1_1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8fb7121352e7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8fb7121352e7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8fb7121352e7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8fb7121352e7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f1e246862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f1e246862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f24bfd0dd_1_2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f24bfd0dd_1_2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f24bfd0dd_1_1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f24bfd0dd_1_1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f24bfd0dd_1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4f24bfd0dd_1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4f24bfd0dd_1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4f24bfd0dd_1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4f24bfd0dd_1_8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4f24bfd0dd_1_8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4f24bfd0dd_1_9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4f24bfd0dd_1_9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4f249955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4f249955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f249955a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f249955a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f24bfd0dd_1_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f24bfd0dd_1_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3ce0b2977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3ce0b2977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f24bfd0d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f24bfd0d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3ce0b2977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3ce0b2977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3ce0b2977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3ce0b2977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3ce0b2977_0_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3ce0b2977_0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3ce0b2977_0_1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3ce0b2977_0_1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3ce0b2977_0_17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3ce0b2977_0_1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3ce0b29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3ce0b29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3ce0b2977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3ce0b2977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f24bfd0dd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f24bfd0dd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f24bfd0dd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f24bfd0dd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f24bfd0dd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f24bfd0dd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f24bfd0dd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f24bfd0dd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3ce0b2977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3ce0b2977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f24bfd0dd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f24bfd0dd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-25" y="0"/>
            <a:ext cx="9144000" cy="174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/>
          <p:nvPr/>
        </p:nvSpPr>
        <p:spPr>
          <a:xfrm>
            <a:off x="6551675" y="0"/>
            <a:ext cx="2592300" cy="1741500"/>
          </a:xfrm>
          <a:prstGeom prst="rect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/>
          <p:nvPr/>
        </p:nvSpPr>
        <p:spPr>
          <a:xfrm rot="10800000">
            <a:off x="3991228" y="0"/>
            <a:ext cx="1727100" cy="17415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/>
          <p:cNvSpPr/>
          <p:nvPr/>
        </p:nvSpPr>
        <p:spPr>
          <a:xfrm rot="10800000">
            <a:off x="3991228" y="0"/>
            <a:ext cx="1727100" cy="17415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/>
          <p:nvPr/>
        </p:nvSpPr>
        <p:spPr>
          <a:xfrm rot="10800000">
            <a:off x="4431837" y="0"/>
            <a:ext cx="1727100" cy="17415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/>
          <p:nvPr/>
        </p:nvSpPr>
        <p:spPr>
          <a:xfrm rot="10800000">
            <a:off x="4431837" y="0"/>
            <a:ext cx="1727100" cy="17415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 rot="10800000">
            <a:off x="4856511" y="0"/>
            <a:ext cx="1727100" cy="17415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/>
          <p:cNvSpPr/>
          <p:nvPr/>
        </p:nvSpPr>
        <p:spPr>
          <a:xfrm rot="10800000">
            <a:off x="4856511" y="0"/>
            <a:ext cx="1727100" cy="17415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2">
  <p:cSld name="AUTOLAYOUT_2"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4"/>
          <p:cNvSpPr txBox="1"/>
          <p:nvPr>
            <p:ph type="title"/>
          </p:nvPr>
        </p:nvSpPr>
        <p:spPr>
          <a:xfrm>
            <a:off x="3052088" y="1031900"/>
            <a:ext cx="30396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052150" y="2526322"/>
            <a:ext cx="3039600" cy="131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AUTOLAYOUT_3"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3">
  <p:cSld name="AUTOLAYOUT_4"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6"/>
          <p:cNvSpPr txBox="1"/>
          <p:nvPr>
            <p:ph type="title"/>
          </p:nvPr>
        </p:nvSpPr>
        <p:spPr>
          <a:xfrm>
            <a:off x="3052088" y="1031900"/>
            <a:ext cx="30396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052150" y="2526322"/>
            <a:ext cx="3039600" cy="131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4">
  <p:cSld name="AUTOLAYOUT_5"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-29" y="0"/>
            <a:ext cx="9144000" cy="174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/>
          <p:nvPr/>
        </p:nvSpPr>
        <p:spPr>
          <a:xfrm rot="10800000">
            <a:off x="7697100" y="-25"/>
            <a:ext cx="962400" cy="1741500"/>
          </a:xfrm>
          <a:prstGeom prst="rect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 rot="10800000">
            <a:off x="5750475" y="-25"/>
            <a:ext cx="1946700" cy="1741500"/>
          </a:xfrm>
          <a:prstGeom prst="rect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 flipH="1" rot="10800000">
            <a:off x="8659500" y="-25"/>
            <a:ext cx="484500" cy="1741500"/>
          </a:xfrm>
          <a:prstGeom prst="rect">
            <a:avLst/>
          </a:prstGeom>
          <a:solidFill>
            <a:srgbClr val="FFFFFF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Char char="●"/>
              <a:defRPr sz="1800">
                <a:solidFill>
                  <a:srgbClr val="61616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5">
  <p:cSld name="AUTOLAYOUT_6"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type="title"/>
          </p:nvPr>
        </p:nvSpPr>
        <p:spPr>
          <a:xfrm>
            <a:off x="291875" y="406900"/>
            <a:ext cx="48135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291975" y="1854951"/>
            <a:ext cx="48135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techemergence.com/what-is-machine-learning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britannica.com/technology/computer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ww.youtube.com/watch?v=qrzQ_AB1DZk" TargetMode="External"/><Relationship Id="rId4" Type="http://schemas.openxmlformats.org/officeDocument/2006/relationships/image" Target="../media/image1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Relationship Id="rId4" Type="http://schemas.openxmlformats.org/officeDocument/2006/relationships/image" Target="../media/image2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britannica.com/topic/perception" TargetMode="External"/><Relationship Id="rId4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britannica.com/biography/Alan-Turing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1.xml"/><Relationship Id="rId4" Type="http://schemas.openxmlformats.org/officeDocument/2006/relationships/image" Target="../media/image33.png"/><Relationship Id="rId5" Type="http://schemas.openxmlformats.org/officeDocument/2006/relationships/image" Target="../media/image22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Intelligence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1" type="subTitle"/>
          </p:nvPr>
        </p:nvSpPr>
        <p:spPr>
          <a:xfrm>
            <a:off x="3044700" y="2844392"/>
            <a:ext cx="3054600" cy="17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IUT AI Student Chapter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Mahya Jamshidian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Mohammad Amin Samadi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Maryam Meghdadi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Mohammad Sadegh Akhondzadeh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Intelligence -&gt; Sub-Symbolic AI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-&gt; Soft Computing -&gt; Machine Learning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87" name="Google Shape;187;p2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9250" y="938200"/>
            <a:ext cx="5705475" cy="326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3044700" y="1078010"/>
            <a:ext cx="3054600" cy="27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Machine learning is based on the idea that we can build machines to process data and</a:t>
            </a:r>
            <a:r>
              <a:rPr lang="en" sz="2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learn on their own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without our constant supervision.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2"/>
          <p:cNvPicPr preferRelativeResize="0"/>
          <p:nvPr/>
        </p:nvPicPr>
        <p:blipFill rotWithShape="1">
          <a:blip r:embed="rId3">
            <a:alphaModFix/>
          </a:blip>
          <a:srcRect b="-1330" l="0" r="0" t="1329"/>
          <a:stretch/>
        </p:blipFill>
        <p:spPr>
          <a:xfrm>
            <a:off x="852150" y="596848"/>
            <a:ext cx="7439701" cy="367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Applications</a:t>
            </a:r>
            <a:endParaRPr/>
          </a:p>
        </p:txBody>
      </p:sp>
      <p:sp>
        <p:nvSpPr>
          <p:cNvPr id="211" name="Google Shape;211;p3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324475" y="148225"/>
            <a:ext cx="72648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4200">
                <a:solidFill>
                  <a:schemeClr val="dk1"/>
                </a:solidFill>
              </a:rPr>
              <a:t>Convolutional Neural Networks (CNNs)</a:t>
            </a:r>
            <a:endParaRPr b="0" sz="4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7" name="Google Shape;217;p34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Image Recognition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Video Analysis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8" name="Google Shape;21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862" y="2801925"/>
            <a:ext cx="8196025" cy="20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Recognition</a:t>
            </a:r>
            <a:endParaRPr/>
          </a:p>
        </p:txBody>
      </p:sp>
      <p:sp>
        <p:nvSpPr>
          <p:cNvPr id="224" name="Google Shape;224;p35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Face Recognition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Face Emotion Recognition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Object Detection</a:t>
            </a:r>
            <a:endParaRPr sz="1800"/>
          </a:p>
        </p:txBody>
      </p:sp>
      <p:pic>
        <p:nvPicPr>
          <p:cNvPr id="225" name="Google Shape;22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5100" y="983773"/>
            <a:ext cx="5655276" cy="377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Recognition</a:t>
            </a:r>
            <a:endParaRPr/>
          </a:p>
        </p:txBody>
      </p:sp>
      <p:sp>
        <p:nvSpPr>
          <p:cNvPr id="231" name="Google Shape;231;p36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Face Emotion Recognition</a:t>
            </a:r>
            <a:endParaRPr sz="1800"/>
          </a:p>
        </p:txBody>
      </p:sp>
      <p:pic>
        <p:nvPicPr>
          <p:cNvPr id="232" name="Google Shape;23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0200" y="774950"/>
            <a:ext cx="4371975" cy="38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Recognition</a:t>
            </a:r>
            <a:endParaRPr/>
          </a:p>
        </p:txBody>
      </p:sp>
      <p:sp>
        <p:nvSpPr>
          <p:cNvPr id="238" name="Google Shape;238;p3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Object Detection</a:t>
            </a:r>
            <a:endParaRPr sz="1800"/>
          </a:p>
        </p:txBody>
      </p:sp>
      <p:pic>
        <p:nvPicPr>
          <p:cNvPr id="239" name="Google Shape;23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475" y="789775"/>
            <a:ext cx="5719500" cy="3843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So, What is Artificial Intelligence?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ability of a digital</a:t>
            </a:r>
            <a:r>
              <a:rPr b="1"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computer</a:t>
            </a:r>
            <a:r>
              <a:rPr b="1" lang="en">
                <a:solidFill>
                  <a:srgbClr val="FFFFFF"/>
                </a:solidFill>
              </a:rPr>
              <a:t> to perform tasks commonly associated with intelligent beings.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500" y="1945500"/>
            <a:ext cx="3193200" cy="300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Analysis</a:t>
            </a:r>
            <a:endParaRPr/>
          </a:p>
        </p:txBody>
      </p:sp>
      <p:sp>
        <p:nvSpPr>
          <p:cNvPr id="245" name="Google Shape;245;p38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To Appear at CVPR 2014. More information on http://cs.stanford.edu/people/karpathy/deepvideo&#10;&#10;Note that the temporal smoothing is applied in a 200-Frame (~6 second) gaussian window centered on the frame that is shown. In other words, the network is making its decision at time t based on frames [t-100...t+100]." id="246" name="Google Shape;246;p38" title="Large-scale Video Classification with Convolutional Neural Networks, CVPR 201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1375" y="76200"/>
            <a:ext cx="6654791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9"/>
          <p:cNvPicPr preferRelativeResize="0"/>
          <p:nvPr/>
        </p:nvPicPr>
        <p:blipFill rotWithShape="1">
          <a:blip r:embed="rId3">
            <a:alphaModFix/>
          </a:blip>
          <a:srcRect b="0" l="28905" r="28909" t="0"/>
          <a:stretch/>
        </p:blipFill>
        <p:spPr>
          <a:xfrm>
            <a:off x="5442850" y="308100"/>
            <a:ext cx="3402001" cy="452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9"/>
          <p:cNvSpPr txBox="1"/>
          <p:nvPr>
            <p:ph type="title"/>
          </p:nvPr>
        </p:nvSpPr>
        <p:spPr>
          <a:xfrm>
            <a:off x="291875" y="406900"/>
            <a:ext cx="48135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in Bioinformatics</a:t>
            </a:r>
            <a:endParaRPr/>
          </a:p>
        </p:txBody>
      </p:sp>
      <p:sp>
        <p:nvSpPr>
          <p:cNvPr id="253" name="Google Shape;253;p39"/>
          <p:cNvSpPr txBox="1"/>
          <p:nvPr>
            <p:ph idx="1" type="body"/>
          </p:nvPr>
        </p:nvSpPr>
        <p:spPr>
          <a:xfrm>
            <a:off x="291975" y="1854951"/>
            <a:ext cx="48135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Genomics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Proteomics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Microarrays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solidFill>
                  <a:schemeClr val="dk1"/>
                </a:solidFill>
              </a:rPr>
              <a:t>Systems Biology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40"/>
          <p:cNvSpPr/>
          <p:nvPr/>
        </p:nvSpPr>
        <p:spPr>
          <a:xfrm>
            <a:off x="2581125" y="580900"/>
            <a:ext cx="3981600" cy="3981900"/>
          </a:xfrm>
          <a:prstGeom prst="ellipse">
            <a:avLst/>
          </a:prstGeom>
          <a:solidFill>
            <a:srgbClr val="000000">
              <a:alpha val="8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40"/>
          <p:cNvSpPr txBox="1"/>
          <p:nvPr>
            <p:ph type="title"/>
          </p:nvPr>
        </p:nvSpPr>
        <p:spPr>
          <a:xfrm>
            <a:off x="3052088" y="1031900"/>
            <a:ext cx="30396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Genomics</a:t>
            </a:r>
            <a:endParaRPr/>
          </a:p>
        </p:txBody>
      </p:sp>
      <p:sp>
        <p:nvSpPr>
          <p:cNvPr id="261" name="Google Shape;261;p40"/>
          <p:cNvSpPr txBox="1"/>
          <p:nvPr>
            <p:ph idx="1" type="body"/>
          </p:nvPr>
        </p:nvSpPr>
        <p:spPr>
          <a:xfrm>
            <a:off x="3052150" y="2526322"/>
            <a:ext cx="3039600" cy="13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41"/>
          <p:cNvPicPr preferRelativeResize="0"/>
          <p:nvPr/>
        </p:nvPicPr>
        <p:blipFill rotWithShape="1">
          <a:blip r:embed="rId3">
            <a:alphaModFix/>
          </a:blip>
          <a:srcRect b="0" l="514" r="524" t="0"/>
          <a:stretch/>
        </p:blipFill>
        <p:spPr>
          <a:xfrm>
            <a:off x="3047650" y="0"/>
            <a:ext cx="6096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41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Proteomics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Microarrays</a:t>
            </a:r>
            <a:endParaRPr/>
          </a:p>
        </p:txBody>
      </p:sp>
      <p:sp>
        <p:nvSpPr>
          <p:cNvPr id="274" name="Google Shape;274;p42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400" y="154138"/>
            <a:ext cx="6623600" cy="483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43"/>
          <p:cNvPicPr preferRelativeResize="0"/>
          <p:nvPr/>
        </p:nvPicPr>
        <p:blipFill rotWithShape="1">
          <a:blip r:embed="rId3">
            <a:alphaModFix/>
          </a:blip>
          <a:srcRect b="0" l="8807" r="8799" t="0"/>
          <a:stretch/>
        </p:blipFill>
        <p:spPr>
          <a:xfrm>
            <a:off x="0" y="0"/>
            <a:ext cx="9143999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3"/>
          <p:cNvSpPr/>
          <p:nvPr/>
        </p:nvSpPr>
        <p:spPr>
          <a:xfrm>
            <a:off x="2581125" y="580900"/>
            <a:ext cx="3981600" cy="3981900"/>
          </a:xfrm>
          <a:prstGeom prst="ellipse">
            <a:avLst/>
          </a:prstGeom>
          <a:solidFill>
            <a:srgbClr val="000000">
              <a:alpha val="8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3"/>
          <p:cNvSpPr txBox="1"/>
          <p:nvPr>
            <p:ph type="title"/>
          </p:nvPr>
        </p:nvSpPr>
        <p:spPr>
          <a:xfrm>
            <a:off x="3052088" y="1031900"/>
            <a:ext cx="30396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Systems Biology</a:t>
            </a:r>
            <a:endParaRPr/>
          </a:p>
        </p:txBody>
      </p:sp>
      <p:sp>
        <p:nvSpPr>
          <p:cNvPr id="283" name="Google Shape;283;p43"/>
          <p:cNvSpPr txBox="1"/>
          <p:nvPr>
            <p:ph idx="1" type="body"/>
          </p:nvPr>
        </p:nvSpPr>
        <p:spPr>
          <a:xfrm>
            <a:off x="3052150" y="2526322"/>
            <a:ext cx="3039600" cy="13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@ CERN</a:t>
            </a:r>
            <a:endParaRPr/>
          </a:p>
        </p:txBody>
      </p:sp>
      <p:sp>
        <p:nvSpPr>
          <p:cNvPr id="289" name="Google Shape;289;p4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0" name="Google Shape;29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52278"/>
            <a:ext cx="9143997" cy="3311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in Astrophysics &amp; Cosmology</a:t>
            </a:r>
            <a:endParaRPr/>
          </a:p>
        </p:txBody>
      </p:sp>
      <p:sp>
        <p:nvSpPr>
          <p:cNvPr id="296" name="Google Shape;296;p4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7812"/>
            <a:ext cx="9144001" cy="367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6"/>
          <p:cNvSpPr txBox="1"/>
          <p:nvPr>
            <p:ph type="title"/>
          </p:nvPr>
        </p:nvSpPr>
        <p:spPr>
          <a:xfrm>
            <a:off x="311700" y="405425"/>
            <a:ext cx="5047800" cy="84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Natural Language Processing</a:t>
            </a:r>
            <a:endParaRPr sz="3600"/>
          </a:p>
        </p:txBody>
      </p:sp>
      <p:sp>
        <p:nvSpPr>
          <p:cNvPr id="303" name="Google Shape;303;p46"/>
          <p:cNvSpPr txBox="1"/>
          <p:nvPr>
            <p:ph idx="1" type="body"/>
          </p:nvPr>
        </p:nvSpPr>
        <p:spPr>
          <a:xfrm>
            <a:off x="311700" y="1709125"/>
            <a:ext cx="33771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Machine Translation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Named Entity Recognition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Natural Language Generation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Question Answering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Sentiment Analysis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Chatbots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Text Summarization</a:t>
            </a:r>
            <a:endParaRPr sz="1400"/>
          </a:p>
        </p:txBody>
      </p:sp>
      <p:pic>
        <p:nvPicPr>
          <p:cNvPr id="304" name="Google Shape;30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8800" y="1580638"/>
            <a:ext cx="5150401" cy="2272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311700" y="159150"/>
            <a:ext cx="2808000" cy="7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Summarization</a:t>
            </a:r>
            <a:endParaRPr/>
          </a:p>
        </p:txBody>
      </p:sp>
      <p:sp>
        <p:nvSpPr>
          <p:cNvPr id="310" name="Google Shape;310;p47"/>
          <p:cNvSpPr txBox="1"/>
          <p:nvPr>
            <p:ph idx="1" type="body"/>
          </p:nvPr>
        </p:nvSpPr>
        <p:spPr>
          <a:xfrm>
            <a:off x="311700" y="954050"/>
            <a:ext cx="28080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Media Monitoring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Email</a:t>
            </a:r>
            <a:r>
              <a:rPr lang="en" sz="1400"/>
              <a:t> Overload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Research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Meetings</a:t>
            </a:r>
            <a:endParaRPr sz="1400"/>
          </a:p>
        </p:txBody>
      </p:sp>
      <p:pic>
        <p:nvPicPr>
          <p:cNvPr id="311" name="Google Shape;31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870" y="2709370"/>
            <a:ext cx="3069649" cy="1444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7"/>
          <p:cNvSpPr txBox="1"/>
          <p:nvPr>
            <p:ph type="title"/>
          </p:nvPr>
        </p:nvSpPr>
        <p:spPr>
          <a:xfrm>
            <a:off x="4629225" y="2637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Chatbots</a:t>
            </a:r>
            <a:endParaRPr sz="3600"/>
          </a:p>
        </p:txBody>
      </p:sp>
      <p:sp>
        <p:nvSpPr>
          <p:cNvPr id="313" name="Google Shape;313;p47"/>
          <p:cNvSpPr txBox="1"/>
          <p:nvPr>
            <p:ph idx="1" type="body"/>
          </p:nvPr>
        </p:nvSpPr>
        <p:spPr>
          <a:xfrm>
            <a:off x="4629225" y="1210750"/>
            <a:ext cx="28080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Customer Service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Medical Guidance</a:t>
            </a:r>
            <a:endParaRPr sz="1400"/>
          </a:p>
        </p:txBody>
      </p:sp>
      <p:pic>
        <p:nvPicPr>
          <p:cNvPr id="314" name="Google Shape;31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8500" y="2028675"/>
            <a:ext cx="3664074" cy="285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265500" y="929275"/>
            <a:ext cx="41439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Ok, What is Intelligence ?</a:t>
            </a:r>
            <a:endParaRPr b="1" sz="4800"/>
          </a:p>
        </p:txBody>
      </p:sp>
      <p:sp>
        <p:nvSpPr>
          <p:cNvPr id="125" name="Google Shape;125;p21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26" name="Google Shape;126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-"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Learning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-"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Reasoning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-"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 solving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-"/>
            </a:pPr>
            <a:r>
              <a:rPr lang="en" sz="2400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Perception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-"/>
            </a:pPr>
            <a:r>
              <a:rPr lang="e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Using language.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155800" y="4304625"/>
            <a:ext cx="42129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425" y="2769000"/>
            <a:ext cx="2736025" cy="189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>
            <p:ph type="title"/>
          </p:nvPr>
        </p:nvSpPr>
        <p:spPr>
          <a:xfrm>
            <a:off x="398375" y="216650"/>
            <a:ext cx="2808000" cy="7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sp>
        <p:nvSpPr>
          <p:cNvPr id="320" name="Google Shape;320;p48"/>
          <p:cNvSpPr txBox="1"/>
          <p:nvPr>
            <p:ph idx="1" type="body"/>
          </p:nvPr>
        </p:nvSpPr>
        <p:spPr>
          <a:xfrm>
            <a:off x="351475" y="954050"/>
            <a:ext cx="28080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Resource Management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Reputation Management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Social Media</a:t>
            </a:r>
            <a:endParaRPr sz="1400"/>
          </a:p>
        </p:txBody>
      </p:sp>
      <p:pic>
        <p:nvPicPr>
          <p:cNvPr id="321" name="Google Shape;32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4600" y="216650"/>
            <a:ext cx="2337704" cy="244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5075" y="2570800"/>
            <a:ext cx="5382020" cy="235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9"/>
          <p:cNvSpPr txBox="1"/>
          <p:nvPr>
            <p:ph type="title"/>
          </p:nvPr>
        </p:nvSpPr>
        <p:spPr>
          <a:xfrm>
            <a:off x="333450" y="1048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eef"/>
                <a:ea typeface="Lateef"/>
                <a:cs typeface="Lateef"/>
                <a:sym typeface="Lateef"/>
              </a:rPr>
              <a:t>معرفی کتاب </a:t>
            </a:r>
            <a:endParaRPr>
              <a:latin typeface="Lateef"/>
              <a:ea typeface="Lateef"/>
              <a:cs typeface="Lateef"/>
              <a:sym typeface="Lateef"/>
            </a:endParaRPr>
          </a:p>
        </p:txBody>
      </p:sp>
      <p:pic>
        <p:nvPicPr>
          <p:cNvPr id="328" name="Google Shape;32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5824" y="631350"/>
            <a:ext cx="3565249" cy="356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859950"/>
            <a:ext cx="3054551" cy="3054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eef"/>
                <a:ea typeface="Lateef"/>
                <a:cs typeface="Lateef"/>
                <a:sym typeface="Lateef"/>
              </a:rPr>
              <a:t>معرفی دوره‌های آنلاین </a:t>
            </a:r>
            <a:endParaRPr>
              <a:latin typeface="Lateef"/>
              <a:ea typeface="Lateef"/>
              <a:cs typeface="Lateef"/>
              <a:sym typeface="Lateef"/>
            </a:endParaRPr>
          </a:p>
        </p:txBody>
      </p:sp>
      <p:sp>
        <p:nvSpPr>
          <p:cNvPr id="335" name="Google Shape;335;p5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eef"/>
              <a:buChar char="●"/>
            </a:pPr>
            <a:r>
              <a:rPr lang="en" sz="2400">
                <a:solidFill>
                  <a:srgbClr val="000000"/>
                </a:solidFill>
                <a:latin typeface="Lateef"/>
                <a:ea typeface="Lateef"/>
                <a:cs typeface="Lateef"/>
                <a:sym typeface="Lateef"/>
              </a:rPr>
              <a:t>Machine Learning by Andrew Ng Coursera</a:t>
            </a:r>
            <a:endParaRPr sz="2400">
              <a:solidFill>
                <a:srgbClr val="000000"/>
              </a:solidFill>
              <a:latin typeface="Lateef"/>
              <a:ea typeface="Lateef"/>
              <a:cs typeface="Lateef"/>
              <a:sym typeface="Lateef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eef"/>
              <a:buChar char="●"/>
            </a:pPr>
            <a:r>
              <a:rPr lang="en" sz="2400">
                <a:solidFill>
                  <a:srgbClr val="000000"/>
                </a:solidFill>
                <a:latin typeface="Lateef"/>
                <a:ea typeface="Lateef"/>
                <a:cs typeface="Lateef"/>
                <a:sym typeface="Lateef"/>
              </a:rPr>
              <a:t>Deep Learning Specialization  by Andrew Ng Coursera</a:t>
            </a:r>
            <a:endParaRPr sz="2400">
              <a:solidFill>
                <a:srgbClr val="000000"/>
              </a:solidFill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eef"/>
              <a:buChar char="○"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Neural Networks and Deep Learning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eef"/>
              <a:buChar char="○"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Improving Deep Neural Networks: Hyperparameter tuning, Regularization and Optimization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eef"/>
              <a:buChar char="○"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Structuring Machine Learning Projects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eef"/>
              <a:buChar char="○"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Convolutional Neural Networks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eef"/>
              <a:buChar char="○"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Sequence Models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Lateef"/>
              <a:ea typeface="Lateef"/>
              <a:cs typeface="Lateef"/>
              <a:sym typeface="Lateef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highlight>
                <a:srgbClr val="FFFFFF"/>
              </a:highlight>
              <a:latin typeface="Lateef"/>
              <a:ea typeface="Lateef"/>
              <a:cs typeface="Lateef"/>
              <a:sym typeface="Lateef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Lateef"/>
              <a:ea typeface="Lateef"/>
              <a:cs typeface="Lateef"/>
              <a:sym typeface="Lateef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ateef"/>
                <a:ea typeface="Lateef"/>
                <a:cs typeface="Lateef"/>
                <a:sym typeface="Lateef"/>
              </a:rPr>
              <a:t>معرفی دوره ‌های آنلاین </a:t>
            </a:r>
            <a:endParaRPr sz="3600">
              <a:latin typeface="Lateef"/>
              <a:ea typeface="Lateef"/>
              <a:cs typeface="Lateef"/>
              <a:sym typeface="Lateef"/>
            </a:endParaRPr>
          </a:p>
        </p:txBody>
      </p:sp>
      <p:sp>
        <p:nvSpPr>
          <p:cNvPr id="341" name="Google Shape;341;p51"/>
          <p:cNvSpPr txBox="1"/>
          <p:nvPr>
            <p:ph idx="1" type="body"/>
          </p:nvPr>
        </p:nvSpPr>
        <p:spPr>
          <a:xfrm>
            <a:off x="14150" y="1149025"/>
            <a:ext cx="89115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eef"/>
              <a:buChar char="●"/>
            </a:pPr>
            <a:r>
              <a:rPr lang="en" sz="2400">
                <a:latin typeface="Lateef"/>
                <a:ea typeface="Lateef"/>
                <a:cs typeface="Lateef"/>
                <a:sym typeface="Lateef"/>
              </a:rPr>
              <a:t>Advanced Machine Learning Specialization </a:t>
            </a:r>
            <a:r>
              <a:rPr lang="en">
                <a:latin typeface="Lateef"/>
                <a:ea typeface="Lateef"/>
                <a:cs typeface="Lateef"/>
                <a:sym typeface="Lateef"/>
              </a:rPr>
              <a:t>by National Research University Higher School of Economics</a:t>
            </a:r>
            <a:endParaRPr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eef"/>
              <a:buChar char="○"/>
            </a:pPr>
            <a:r>
              <a:rPr lang="en" sz="1800"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Introduction to Deep Learning</a:t>
            </a:r>
            <a:endParaRPr sz="1800"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eef"/>
              <a:buChar char="○"/>
            </a:pPr>
            <a:r>
              <a:rPr lang="en" sz="1800"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Bayesian Methods for Machine Learning</a:t>
            </a:r>
            <a:endParaRPr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marR="114300" rtl="0" algn="l">
              <a:spcBef>
                <a:spcPts val="0"/>
              </a:spcBef>
              <a:spcAft>
                <a:spcPts val="0"/>
              </a:spcAft>
              <a:buSzPts val="1800"/>
              <a:buFont typeface="Lateef"/>
              <a:buChar char="○"/>
            </a:pPr>
            <a:r>
              <a:rPr lang="en" sz="1800">
                <a:latin typeface="Lateef"/>
                <a:ea typeface="Lateef"/>
                <a:cs typeface="Lateef"/>
                <a:sym typeface="Lateef"/>
              </a:rPr>
              <a:t>Practical Reinforcement Learning</a:t>
            </a:r>
            <a:endParaRPr sz="1800"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eef"/>
              <a:buChar char="○"/>
            </a:pPr>
            <a:r>
              <a:rPr lang="en" sz="1800"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Deep Learning in Computer Vision</a:t>
            </a:r>
            <a:endParaRPr sz="1800">
              <a:highlight>
                <a:srgbClr val="FFFFFF"/>
              </a:highlight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eef"/>
              <a:buChar char="○"/>
            </a:pPr>
            <a:r>
              <a:rPr lang="en" sz="1800"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Natural Language Processing</a:t>
            </a:r>
            <a:endParaRPr sz="1800">
              <a:highlight>
                <a:srgbClr val="FFFFFF"/>
              </a:highlight>
              <a:latin typeface="Lateef"/>
              <a:ea typeface="Lateef"/>
              <a:cs typeface="Lateef"/>
              <a:sym typeface="Lateef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Lateef"/>
              <a:buChar char="○"/>
            </a:pPr>
            <a:r>
              <a:rPr lang="en" sz="1800">
                <a:highlight>
                  <a:srgbClr val="FFFFFF"/>
                </a:highlight>
                <a:latin typeface="Lateef"/>
                <a:ea typeface="Lateef"/>
                <a:cs typeface="Lateef"/>
                <a:sym typeface="Lateef"/>
              </a:rPr>
              <a:t>Addressing Large Hadron Collider Challenges by Machine Learning</a:t>
            </a:r>
            <a:endParaRPr sz="1800">
              <a:highlight>
                <a:srgbClr val="FFFFFF"/>
              </a:highlight>
              <a:latin typeface="Lateef"/>
              <a:ea typeface="Lateef"/>
              <a:cs typeface="Lateef"/>
              <a:sym typeface="Lateef"/>
            </a:endParaRPr>
          </a:p>
          <a:p>
            <a:pPr indent="0" lvl="0" marL="0" rtl="0" algn="l">
              <a:spcBef>
                <a:spcPts val="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799" cy="5065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3"/>
          <p:cNvSpPr txBox="1"/>
          <p:nvPr>
            <p:ph type="title"/>
          </p:nvPr>
        </p:nvSpPr>
        <p:spPr>
          <a:xfrm>
            <a:off x="3680500" y="634050"/>
            <a:ext cx="5244900" cy="128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1"/>
                </a:solidFill>
                <a:latin typeface="Lateef"/>
                <a:ea typeface="Lateef"/>
                <a:cs typeface="Lateef"/>
                <a:sym typeface="Lateef"/>
              </a:rPr>
              <a:t>هسته هوش مصنوعی </a:t>
            </a:r>
            <a:endParaRPr sz="7200">
              <a:solidFill>
                <a:schemeClr val="dk1"/>
              </a:solidFill>
              <a:latin typeface="Lateef"/>
              <a:ea typeface="Lateef"/>
              <a:cs typeface="Lateef"/>
              <a:sym typeface="Lateef"/>
            </a:endParaRPr>
          </a:p>
        </p:txBody>
      </p:sp>
      <p:sp>
        <p:nvSpPr>
          <p:cNvPr id="352" name="Google Shape;352;p53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Lateef"/>
                <a:ea typeface="Lateef"/>
                <a:cs typeface="Lateef"/>
                <a:sym typeface="Lateef"/>
              </a:rPr>
              <a:t>فعالیت ها :</a:t>
            </a:r>
            <a:endParaRPr sz="2400">
              <a:solidFill>
                <a:srgbClr val="000000"/>
              </a:solidFill>
              <a:latin typeface="Lateef"/>
              <a:ea typeface="Lateef"/>
              <a:cs typeface="Lateef"/>
              <a:sym typeface="Lateef"/>
            </a:endParaRPr>
          </a:p>
          <a:p>
            <a:pPr indent="-381000" lvl="0" marL="457200" rtl="1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eef"/>
              <a:buChar char="●"/>
            </a:pPr>
            <a:r>
              <a:rPr lang="en" sz="2400">
                <a:solidFill>
                  <a:srgbClr val="000000"/>
                </a:solidFill>
                <a:latin typeface="Lateef"/>
                <a:ea typeface="Lateef"/>
                <a:cs typeface="Lateef"/>
                <a:sym typeface="Lateef"/>
              </a:rPr>
              <a:t>گروه مطالعاتی هفتگی </a:t>
            </a:r>
            <a:endParaRPr sz="2400">
              <a:solidFill>
                <a:srgbClr val="000000"/>
              </a:solidFill>
              <a:latin typeface="Lateef"/>
              <a:ea typeface="Lateef"/>
              <a:cs typeface="Lateef"/>
              <a:sym typeface="Lateef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eef"/>
              <a:buChar char="●"/>
            </a:pPr>
            <a:r>
              <a:rPr lang="en" sz="2400">
                <a:solidFill>
                  <a:srgbClr val="000000"/>
                </a:solidFill>
                <a:latin typeface="Lateef"/>
                <a:ea typeface="Lateef"/>
                <a:cs typeface="Lateef"/>
                <a:sym typeface="Lateef"/>
              </a:rPr>
              <a:t>برگزاری دوره های یادگیری ماشین </a:t>
            </a:r>
            <a:endParaRPr sz="2400">
              <a:solidFill>
                <a:srgbClr val="000000"/>
              </a:solidFill>
              <a:latin typeface="Lateef"/>
              <a:ea typeface="Lateef"/>
              <a:cs typeface="Lateef"/>
              <a:sym typeface="Lateef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eef"/>
              <a:buChar char="●"/>
            </a:pPr>
            <a:r>
              <a:rPr lang="en" sz="2400">
                <a:solidFill>
                  <a:srgbClr val="000000"/>
                </a:solidFill>
                <a:latin typeface="Lateef"/>
                <a:ea typeface="Lateef"/>
                <a:cs typeface="Lateef"/>
                <a:sym typeface="Lateef"/>
              </a:rPr>
              <a:t>همکاری با اساتید </a:t>
            </a:r>
            <a:endParaRPr sz="2400">
              <a:solidFill>
                <a:srgbClr val="000000"/>
              </a:solidFill>
              <a:latin typeface="Lateef"/>
              <a:ea typeface="Lateef"/>
              <a:cs typeface="Lateef"/>
              <a:sym typeface="Lateef"/>
            </a:endParaRPr>
          </a:p>
          <a:p>
            <a:pPr indent="-381000" lvl="0" marL="457200" rtl="1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eef"/>
              <a:buChar char="●"/>
            </a:pPr>
            <a:r>
              <a:rPr lang="en" sz="2400">
                <a:solidFill>
                  <a:srgbClr val="000000"/>
                </a:solidFill>
                <a:latin typeface="Lateef"/>
                <a:ea typeface="Lateef"/>
                <a:cs typeface="Lateef"/>
                <a:sym typeface="Lateef"/>
              </a:rPr>
              <a:t>شرکت در مسابقه‌هایی مثل kaggle و...</a:t>
            </a:r>
            <a:endParaRPr sz="2400">
              <a:solidFill>
                <a:srgbClr val="000000"/>
              </a:solidFill>
              <a:latin typeface="Lateef"/>
              <a:ea typeface="Lateef"/>
              <a:cs typeface="Lateef"/>
              <a:sym typeface="Lateef"/>
            </a:endParaRPr>
          </a:p>
          <a:p>
            <a:pPr indent="0" lvl="0" marL="0" rtl="1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000000"/>
                </a:solidFill>
                <a:latin typeface="Lateef"/>
                <a:ea typeface="Lateef"/>
                <a:cs typeface="Lateef"/>
                <a:sym typeface="Lateef"/>
              </a:rPr>
              <a:t> </a:t>
            </a:r>
            <a:endParaRPr sz="2400">
              <a:solidFill>
                <a:srgbClr val="000000"/>
              </a:solidFill>
              <a:latin typeface="Lateef"/>
              <a:ea typeface="Lateef"/>
              <a:cs typeface="Lateef"/>
              <a:sym typeface="Lateef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4"/>
          <p:cNvSpPr txBox="1"/>
          <p:nvPr>
            <p:ph type="title"/>
          </p:nvPr>
        </p:nvSpPr>
        <p:spPr>
          <a:xfrm>
            <a:off x="582175" y="475500"/>
            <a:ext cx="8494800" cy="107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کانال تلگرام هسته ی هوش مصنوعی و انجمن علمی کامپیوتر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358" name="Google Shape;35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900" y="2566025"/>
            <a:ext cx="1618850" cy="161885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54"/>
          <p:cNvSpPr txBox="1"/>
          <p:nvPr/>
        </p:nvSpPr>
        <p:spPr>
          <a:xfrm>
            <a:off x="2989200" y="2700600"/>
            <a:ext cx="329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"/>
                <a:ea typeface="Open Sans"/>
                <a:cs typeface="Open Sans"/>
                <a:sym typeface="Open Sans"/>
              </a:rPr>
              <a:t>@IUTAICHAPTER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0" name="Google Shape;360;p54"/>
          <p:cNvSpPr txBox="1"/>
          <p:nvPr/>
        </p:nvSpPr>
        <p:spPr>
          <a:xfrm>
            <a:off x="2989200" y="3432450"/>
            <a:ext cx="34530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Open Sans"/>
                <a:ea typeface="Open Sans"/>
                <a:cs typeface="Open Sans"/>
                <a:sym typeface="Open Sans"/>
              </a:rPr>
              <a:t>@IUTCESSA</a:t>
            </a:r>
            <a:endParaRPr sz="2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265500" y="982800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History of AI</a:t>
            </a:r>
            <a:endParaRPr b="1"/>
          </a:p>
        </p:txBody>
      </p:sp>
      <p:sp>
        <p:nvSpPr>
          <p:cNvPr id="134" name="Google Shape;134;p22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earliest substantial work in the field of artificial intelligence was done in the mid-20th century by the British logician and computer pioneer</a:t>
            </a:r>
            <a:r>
              <a:rPr lang="en" sz="18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Alan Mathison Turing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0250" y="1147750"/>
            <a:ext cx="2095500" cy="28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338975" y="-64642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</a:t>
            </a:r>
            <a:r>
              <a:rPr lang="en"/>
              <a:t>pioneers</a:t>
            </a:r>
            <a:endParaRPr/>
          </a:p>
        </p:txBody>
      </p:sp>
      <p:sp>
        <p:nvSpPr>
          <p:cNvPr id="142" name="Google Shape;142;p23"/>
          <p:cNvSpPr txBox="1"/>
          <p:nvPr>
            <p:ph idx="1" type="subTitle"/>
          </p:nvPr>
        </p:nvSpPr>
        <p:spPr>
          <a:xfrm>
            <a:off x="338975" y="16378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Donald Michie (who later founded the Department of Machine Intelligence and Perception at the University of Edinburgh)</a:t>
            </a:r>
            <a:endParaRPr sz="2000"/>
          </a:p>
        </p:txBody>
      </p:sp>
      <p:sp>
        <p:nvSpPr>
          <p:cNvPr id="143" name="Google Shape;143;p2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375" y="3176025"/>
            <a:ext cx="2240053" cy="141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9500" y="1486200"/>
            <a:ext cx="3836999" cy="1864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14575" y="3148875"/>
            <a:ext cx="1969600" cy="147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The Turing Test</a:t>
            </a:r>
            <a:endParaRPr sz="4800"/>
          </a:p>
        </p:txBody>
      </p:sp>
      <p:sp>
        <p:nvSpPr>
          <p:cNvPr id="152" name="Google Shape;152;p24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to check if our system is intelligent?</a:t>
            </a:r>
            <a:endParaRPr b="1"/>
          </a:p>
        </p:txBody>
      </p:sp>
      <p:sp>
        <p:nvSpPr>
          <p:cNvPr id="153" name="Google Shape;153;p24"/>
          <p:cNvSpPr txBox="1"/>
          <p:nvPr>
            <p:ph idx="2" type="body"/>
          </p:nvPr>
        </p:nvSpPr>
        <p:spPr>
          <a:xfrm>
            <a:off x="5004725" y="17085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This </a:t>
            </a:r>
            <a:r>
              <a:rPr b="1" lang="en"/>
              <a:t>test involves three participants: a </a:t>
            </a:r>
            <a:r>
              <a:rPr b="1" lang="en">
                <a:solidFill>
                  <a:srgbClr val="000000"/>
                </a:solidFill>
              </a:rPr>
              <a:t>computer</a:t>
            </a:r>
            <a:r>
              <a:rPr b="1" lang="en"/>
              <a:t>, a </a:t>
            </a:r>
            <a:r>
              <a:rPr b="1" lang="en">
                <a:solidFill>
                  <a:srgbClr val="000000"/>
                </a:solidFill>
              </a:rPr>
              <a:t>human interrogator</a:t>
            </a:r>
            <a:r>
              <a:rPr b="1" lang="en"/>
              <a:t>, and a </a:t>
            </a:r>
            <a:r>
              <a:rPr b="1" lang="en">
                <a:solidFill>
                  <a:srgbClr val="000000"/>
                </a:solidFill>
              </a:rPr>
              <a:t>human foil</a:t>
            </a:r>
            <a:r>
              <a:rPr b="1" lang="en"/>
              <a:t>. </a:t>
            </a:r>
            <a:endParaRPr b="1"/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7350" y="205100"/>
            <a:ext cx="3771749" cy="222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Computer, The Interrogator and The Foil </a:t>
            </a:r>
            <a:endParaRPr b="1"/>
          </a:p>
        </p:txBody>
      </p:sp>
      <p:sp>
        <p:nvSpPr>
          <p:cNvPr id="160" name="Google Shape;160;p25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keyboard and display screen.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The interrogator may ask any questi</a:t>
            </a:r>
            <a:r>
              <a:rPr b="1" lang="en" sz="1600"/>
              <a:t>ons he or she likes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The computer is permitted to force a wrong identification. 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The foil must help the interrogator to make a correct identification.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 </a:t>
            </a:r>
            <a:endParaRPr b="1" sz="1600"/>
          </a:p>
        </p:txBody>
      </p:sp>
      <p:sp>
        <p:nvSpPr>
          <p:cNvPr id="161" name="Google Shape;161;p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702" y="1204125"/>
            <a:ext cx="3102600" cy="236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338" y="724200"/>
            <a:ext cx="7248525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300" y="1252525"/>
            <a:ext cx="4343400" cy="26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